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66"/>
  </p:notesMasterIdLst>
  <p:sldIdLst>
    <p:sldId id="256" r:id="rId3"/>
    <p:sldId id="285" r:id="rId4"/>
    <p:sldId id="259" r:id="rId5"/>
    <p:sldId id="284" r:id="rId6"/>
    <p:sldId id="268" r:id="rId7"/>
    <p:sldId id="286" r:id="rId8"/>
    <p:sldId id="261" r:id="rId9"/>
    <p:sldId id="287" r:id="rId10"/>
    <p:sldId id="262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288" r:id="rId35"/>
    <p:sldId id="309" r:id="rId36"/>
    <p:sldId id="310" r:id="rId37"/>
    <p:sldId id="311" r:id="rId38"/>
    <p:sldId id="312" r:id="rId39"/>
    <p:sldId id="313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16" r:id="rId59"/>
    <p:sldId id="340" r:id="rId60"/>
    <p:sldId id="307" r:id="rId61"/>
    <p:sldId id="308" r:id="rId62"/>
    <p:sldId id="314" r:id="rId63"/>
    <p:sldId id="315" r:id="rId64"/>
    <p:sldId id="341" r:id="rId65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67"/>
      <p:bold r:id="rId68"/>
      <p:italic r:id="rId69"/>
      <p:boldItalic r:id="rId70"/>
    </p:embeddedFont>
    <p:embeddedFont>
      <p:font typeface="Chivo" panose="020B0604020202020204" charset="0"/>
      <p:regular r:id="rId71"/>
      <p:bold r:id="rId72"/>
      <p:italic r:id="rId73"/>
      <p:boldItalic r:id="rId74"/>
    </p:embeddedFont>
    <p:embeddedFont>
      <p:font typeface="Calibri Light" panose="020F0302020204030204" pitchFamily="34" charset="0"/>
      <p:regular r:id="rId75"/>
      <p:italic r:id="rId76"/>
    </p:embeddedFont>
    <p:embeddedFont>
      <p:font typeface="Roboto Slab" panose="020B0604020202020204" charset="0"/>
      <p:regular r:id="rId77"/>
      <p:bold r:id="rId78"/>
    </p:embeddedFont>
    <p:embeddedFont>
      <p:font typeface="Nunito Sans" panose="020B0604020202020204" charset="0"/>
      <p:regular r:id="rId79"/>
      <p:bold r:id="rId80"/>
      <p:italic r:id="rId81"/>
      <p:boldItalic r:id="rId82"/>
    </p:embeddedFont>
    <p:embeddedFont>
      <p:font typeface="Georgia" panose="02040502050405020303" pitchFamily="18" charset="0"/>
      <p:regular r:id="rId83"/>
      <p:bold r:id="rId84"/>
      <p:italic r:id="rId85"/>
      <p:boldItalic r:id="rId86"/>
    </p:embeddedFont>
    <p:embeddedFont>
      <p:font typeface="Calibri" panose="020F050202020403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F8DDE1-3B93-40EA-939E-1FBA301F6DDC}">
  <a:tblStyle styleId="{5CF8DDE1-3B93-40EA-939E-1FBA301F6D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3.xml"/><Relationship Id="rId90" Type="http://schemas.openxmlformats.org/officeDocument/2006/relationships/font" Target="fonts/font2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9554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935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15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236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776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672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457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87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350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29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393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000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d0b7f6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d0b7f6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54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696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025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45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924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01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880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435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264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644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313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834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449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33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249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127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971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42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887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629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588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40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562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934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7971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204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0208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8545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7916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3136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1200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878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63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3560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339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923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417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606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03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868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829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9109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63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167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514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918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090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avLst/>
              <a:gdLst/>
              <a:ahLst/>
              <a:cxnLst/>
              <a:rect l="l" t="t" r="r" b="b"/>
              <a:pathLst>
                <a:path w="2856819" h="635496" extrusionOk="0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avLst/>
              <a:gdLst/>
              <a:ahLst/>
              <a:cxnLst/>
              <a:rect l="l" t="t" r="r" b="b"/>
              <a:pathLst>
                <a:path w="642784" h="385464" extrusionOk="0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avLst/>
              <a:gdLst/>
              <a:ahLst/>
              <a:cxnLst/>
              <a:rect l="l" t="t" r="r" b="b"/>
              <a:pathLst>
                <a:path w="1781048" h="314027" extrusionOk="0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avLst/>
              <a:gdLst/>
              <a:ahLst/>
              <a:cxnLst/>
              <a:rect l="l" t="t" r="r" b="b"/>
              <a:pathLst>
                <a:path w="1040060" h="455414" extrusionOk="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avLst/>
              <a:gdLst/>
              <a:ahLst/>
              <a:cxnLst/>
              <a:rect l="l" t="t" r="r" b="b"/>
              <a:pathLst>
                <a:path w="1077258" h="461367" extrusionOk="0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avLst/>
              <a:gdLst/>
              <a:ahLst/>
              <a:cxnLst/>
              <a:rect l="l" t="t" r="r" b="b"/>
              <a:pathLst>
                <a:path w="299073" h="324445" extrusionOk="0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avLst/>
              <a:gdLst/>
              <a:ahLst/>
              <a:cxnLst/>
              <a:rect l="l" t="t" r="r" b="b"/>
              <a:pathLst>
                <a:path w="557972" h="370582" extrusionOk="0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avLst/>
              <a:gdLst/>
              <a:ahLst/>
              <a:cxnLst/>
              <a:rect l="l" t="t" r="r" b="b"/>
              <a:pathLst>
                <a:path w="193430" h="305097" extrusionOk="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49" name="Google Shape;49;p5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9"/>
            <p:cNvSpPr/>
            <p:nvPr/>
          </p:nvSpPr>
          <p:spPr>
            <a:xfrm>
              <a:off x="2973586" y="2944901"/>
              <a:ext cx="2856819" cy="1439167"/>
            </a:xfrm>
            <a:custGeom>
              <a:avLst/>
              <a:gdLst/>
              <a:ahLst/>
              <a:cxnLst/>
              <a:rect l="l" t="t" r="r" b="b"/>
              <a:pathLst>
                <a:path w="2856819" h="1439167" extrusionOk="0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669936" y="2777133"/>
              <a:ext cx="1203732" cy="211335"/>
            </a:xfrm>
            <a:custGeom>
              <a:avLst/>
              <a:gdLst/>
              <a:ahLst/>
              <a:cxnLst/>
              <a:rect l="l" t="t" r="r" b="b"/>
              <a:pathLst>
                <a:path w="1203732" h="211335" extrusionOk="0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973586" y="2900141"/>
              <a:ext cx="249971" cy="211335"/>
            </a:xfrm>
            <a:custGeom>
              <a:avLst/>
              <a:gdLst/>
              <a:ahLst/>
              <a:cxnLst/>
              <a:rect l="l" t="t" r="r" b="b"/>
              <a:pathLst>
                <a:path w="249971" h="211335" extrusionOk="0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73586" y="3176135"/>
              <a:ext cx="592194" cy="272355"/>
            </a:xfrm>
            <a:custGeom>
              <a:avLst/>
              <a:gdLst/>
              <a:ahLst/>
              <a:cxnLst/>
              <a:rect l="l" t="t" r="r" b="b"/>
              <a:pathLst>
                <a:path w="592194" h="272355" extrusionOk="0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46520" y="2777133"/>
              <a:ext cx="383885" cy="235148"/>
            </a:xfrm>
            <a:custGeom>
              <a:avLst/>
              <a:gdLst/>
              <a:ahLst/>
              <a:cxnLst/>
              <a:rect l="l" t="t" r="r" b="b"/>
              <a:pathLst>
                <a:path w="383885" h="235148" extrusionOk="0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973586" y="2964659"/>
              <a:ext cx="837702" cy="315515"/>
            </a:xfrm>
            <a:custGeom>
              <a:avLst/>
              <a:gdLst/>
              <a:ahLst/>
              <a:cxnLst/>
              <a:rect l="l" t="t" r="r" b="b"/>
              <a:pathLst>
                <a:path w="837702" h="315515" extrusionOk="0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125" name="Google Shape;125;p12"/>
            <p:cNvSpPr/>
            <p:nvPr/>
          </p:nvSpPr>
          <p:spPr>
            <a:xfrm>
              <a:off x="6316957" y="6351571"/>
              <a:ext cx="2856819" cy="506015"/>
            </a:xfrm>
            <a:custGeom>
              <a:avLst/>
              <a:gdLst/>
              <a:ahLst/>
              <a:cxnLst/>
              <a:rect l="l" t="t" r="r" b="b"/>
              <a:pathLst>
                <a:path w="2856819" h="506015" extrusionOk="0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7306428" y="5250656"/>
              <a:ext cx="1434361" cy="253007"/>
            </a:xfrm>
            <a:custGeom>
              <a:avLst/>
              <a:gdLst/>
              <a:ahLst/>
              <a:cxnLst/>
              <a:rect l="l" t="t" r="r" b="b"/>
              <a:pathLst>
                <a:path w="1434361" h="253007" extrusionOk="0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316957" y="6512738"/>
              <a:ext cx="989471" cy="342304"/>
            </a:xfrm>
            <a:custGeom>
              <a:avLst/>
              <a:gdLst/>
              <a:ahLst/>
              <a:cxnLst/>
              <a:rect l="l" t="t" r="r" b="b"/>
              <a:pathLst>
                <a:path w="989471" h="342304" extrusionOk="0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8885118" y="6183395"/>
              <a:ext cx="288657" cy="218777"/>
            </a:xfrm>
            <a:custGeom>
              <a:avLst/>
              <a:gdLst/>
              <a:ahLst/>
              <a:cxnLst/>
              <a:rect l="l" t="t" r="r" b="b"/>
              <a:pathLst>
                <a:path w="288657" h="218777" extrusionOk="0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316957" y="6431950"/>
              <a:ext cx="493991" cy="254496"/>
            </a:xfrm>
            <a:custGeom>
              <a:avLst/>
              <a:gdLst/>
              <a:ahLst/>
              <a:cxnLst/>
              <a:rect l="l" t="t" r="r" b="b"/>
              <a:pathLst>
                <a:path w="493991" h="254496" extrusionOk="0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9029447" y="6015219"/>
              <a:ext cx="144328" cy="193476"/>
            </a:xfrm>
            <a:custGeom>
              <a:avLst/>
              <a:gdLst/>
              <a:ahLst/>
              <a:cxnLst/>
              <a:rect l="l" t="t" r="r" b="b"/>
              <a:pathLst>
                <a:path w="144328" h="193476" extrusionOk="0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224479" y="5847043"/>
              <a:ext cx="949297" cy="334863"/>
            </a:xfrm>
            <a:custGeom>
              <a:avLst/>
              <a:gdLst/>
              <a:ahLst/>
              <a:cxnLst/>
              <a:rect l="l" t="t" r="r" b="b"/>
              <a:pathLst>
                <a:path w="949297" h="334863" extrusionOk="0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7035" y="5840035"/>
              <a:ext cx="629392" cy="278308"/>
            </a:xfrm>
            <a:custGeom>
              <a:avLst/>
              <a:gdLst/>
              <a:ahLst/>
              <a:cxnLst/>
              <a:rect l="l" t="t" r="r" b="b"/>
              <a:pathLst>
                <a:path w="629392" h="278308" extrusionOk="0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316957" y="5716734"/>
              <a:ext cx="735035" cy="297656"/>
            </a:xfrm>
            <a:custGeom>
              <a:avLst/>
              <a:gdLst/>
              <a:ahLst/>
              <a:cxnLst/>
              <a:rect l="l" t="t" r="r" b="b"/>
              <a:pathLst>
                <a:path w="735035" h="297656" extrusionOk="0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8703591" y="5342516"/>
              <a:ext cx="470184" cy="250031"/>
            </a:xfrm>
            <a:custGeom>
              <a:avLst/>
              <a:gdLst/>
              <a:ahLst/>
              <a:cxnLst/>
              <a:rect l="l" t="t" r="r" b="b"/>
              <a:pathLst>
                <a:path w="470184" h="250031" extrusionOk="0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2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42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759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32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98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6899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>
            <a:spLocks noGrp="1"/>
          </p:cNvSpPr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SOFTWARE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QUALITY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ENGINEERING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1175" y="3694136"/>
            <a:ext cx="3228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PROJECT PRESENTATION</a:t>
            </a:r>
            <a:endParaRPr lang="en-US" sz="2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SYSTEM TESTING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TOOLS USED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914400" y="1909300"/>
            <a:ext cx="7772400" cy="3100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Sqlmap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BlazeMeter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Pingdom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Neoload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 Dotcom-monitor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Selenium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Sucuri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Quttera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PowerMapper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Selenium    	</a:t>
            </a: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keycdn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Pentest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Tools	</a:t>
            </a: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GTMetrix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Probely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	</a:t>
            </a:r>
            <a:r>
              <a:rPr lang="en-US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PageInsight</a:t>
            </a: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11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TYPES OF TESTING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914400" y="1909300"/>
            <a:ext cx="7772400" cy="3100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Penetration Testing        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   Smoke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Testing       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Security Testing               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   Fuzz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Testing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Usability Testing		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Load Testing	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Stress Testing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Performance Testing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endParaRPr lang="en-US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q"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12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2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152400" y="327619"/>
            <a:ext cx="548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PENETRATION TESTING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294967295"/>
          </p:nvPr>
        </p:nvSpPr>
        <p:spPr>
          <a:xfrm>
            <a:off x="152400" y="1304784"/>
            <a:ext cx="5486100" cy="15717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Ethical Hacking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Performed </a:t>
            </a:r>
            <a:r>
              <a:rPr lang="en-US" sz="18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evaluate the security of the </a:t>
            </a:r>
            <a:r>
              <a:rPr lang="en-US" sz="1800" dirty="0" smtClean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</a:t>
            </a:r>
            <a:r>
              <a:rPr lang="en-US" sz="1800" dirty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find security vulnerabilities that an attacker could exploit</a:t>
            </a:r>
            <a:endParaRPr sz="1800" dirty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9"/>
          <p:cNvSpPr/>
          <p:nvPr/>
        </p:nvSpPr>
        <p:spPr>
          <a:xfrm rot="2466685">
            <a:off x="7411979" y="1075295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827678" y="1753172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180;p19"/>
          <p:cNvSpPr txBox="1">
            <a:spLocks/>
          </p:cNvSpPr>
          <p:nvPr/>
        </p:nvSpPr>
        <p:spPr>
          <a:xfrm>
            <a:off x="304800" y="2876550"/>
            <a:ext cx="2743050" cy="6096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TOOLS USED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181;p19"/>
          <p:cNvSpPr txBox="1">
            <a:spLocks/>
          </p:cNvSpPr>
          <p:nvPr/>
        </p:nvSpPr>
        <p:spPr>
          <a:xfrm>
            <a:off x="152400" y="3333750"/>
            <a:ext cx="3886200" cy="157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err="1" smtClean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Sqlmap</a:t>
            </a:r>
            <a:endParaRPr lang="en-US" sz="1800" dirty="0" smtClean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err="1" smtClean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Pentest</a:t>
            </a:r>
            <a:r>
              <a:rPr lang="en-US" sz="1800" dirty="0" smtClean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Tools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err="1" smtClean="0">
                <a:solidFill>
                  <a:srgbClr val="22222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Probely</a:t>
            </a:r>
            <a:endParaRPr lang="en-US" sz="1800" dirty="0">
              <a:solidFill>
                <a:srgbClr val="22222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38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 idx="4294967295"/>
          </p:nvPr>
        </p:nvSpPr>
        <p:spPr>
          <a:xfrm>
            <a:off x="457200" y="-100"/>
            <a:ext cx="2743200" cy="62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SQLMAP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14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0550"/>
            <a:ext cx="65627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65" y="3290888"/>
            <a:ext cx="19812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01676"/>
            <a:ext cx="35433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973" y="3382445"/>
            <a:ext cx="160972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45" y="3357952"/>
            <a:ext cx="16478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7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457200" y="-10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PENTEST TOOLS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566835"/>
            <a:ext cx="641032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8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457200" y="-10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PROBELY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481013"/>
            <a:ext cx="534352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1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152400" y="327619"/>
            <a:ext cx="5486100" cy="10400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SECURITY TESTING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294967295"/>
          </p:nvPr>
        </p:nvSpPr>
        <p:spPr>
          <a:xfrm>
            <a:off x="152400" y="1304784"/>
            <a:ext cx="5486100" cy="15717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just">
              <a:buNone/>
            </a:pPr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order to assure that data within some information system stays secure and not accessible by </a:t>
            </a:r>
            <a:r>
              <a:rPr lang="en-US" sz="20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unapproved users.</a:t>
            </a:r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9"/>
          <p:cNvSpPr/>
          <p:nvPr/>
        </p:nvSpPr>
        <p:spPr>
          <a:xfrm rot="2466685">
            <a:off x="7411979" y="1075295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827678" y="1753172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180;p19"/>
          <p:cNvSpPr txBox="1">
            <a:spLocks/>
          </p:cNvSpPr>
          <p:nvPr/>
        </p:nvSpPr>
        <p:spPr>
          <a:xfrm>
            <a:off x="304800" y="2876550"/>
            <a:ext cx="2743050" cy="6096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TOOLS USED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181;p19"/>
          <p:cNvSpPr txBox="1">
            <a:spLocks/>
          </p:cNvSpPr>
          <p:nvPr/>
        </p:nvSpPr>
        <p:spPr>
          <a:xfrm>
            <a:off x="152400" y="3333750"/>
            <a:ext cx="3886200" cy="157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err="1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Sucuri</a:t>
            </a:r>
            <a:endParaRPr lang="en-US" sz="1800" dirty="0" smtClean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 err="1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Quttera</a:t>
            </a:r>
            <a:endParaRPr lang="en-US" sz="1800" dirty="0" smtClean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457200" y="-10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SUCURI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1900"/>
            <a:ext cx="654367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3028950"/>
            <a:ext cx="33051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4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457200" y="-10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QUETERA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14350"/>
            <a:ext cx="67341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1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101100" y="80200"/>
            <a:ext cx="25659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GROUP</a:t>
            </a:r>
            <a:br>
              <a:rPr lang="e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MEMBERS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2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230825"/>
              </p:ext>
            </p:extLst>
          </p:nvPr>
        </p:nvGraphicFramePr>
        <p:xfrm>
          <a:off x="2809875" y="1978025"/>
          <a:ext cx="6096000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3875"/>
                <a:gridCol w="2057400"/>
                <a:gridCol w="1781175"/>
                <a:gridCol w="173355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REGN.</a:t>
                      </a:r>
                      <a:r>
                        <a:rPr lang="en-US" sz="16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NO.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Hiba</a:t>
                      </a:r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Akram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175446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BESE-7A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Imama</a:t>
                      </a:r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Jawad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199244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BESE-7A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Nadir Ali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192752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BESE-7A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Shabeeh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Fatima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189388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BESE-7A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152400" y="327619"/>
            <a:ext cx="5486100" cy="10400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LOAD TESTING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294967295"/>
          </p:nvPr>
        </p:nvSpPr>
        <p:spPr>
          <a:xfrm>
            <a:off x="152400" y="1304784"/>
            <a:ext cx="5486100" cy="15717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 determines a system's performance under real-life load conditions. </a:t>
            </a:r>
            <a:endParaRPr lang="en-US" sz="1800" b="1" dirty="0" smtClean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Helps determine </a:t>
            </a:r>
            <a:r>
              <a:rPr lang="en-US" sz="1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the application behaves when multiple users access it simultaneously. </a:t>
            </a:r>
            <a:endParaRPr lang="en-US" sz="1800" b="1" dirty="0" smtClean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9"/>
          <p:cNvSpPr/>
          <p:nvPr/>
        </p:nvSpPr>
        <p:spPr>
          <a:xfrm rot="2466685">
            <a:off x="7411979" y="1075295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827678" y="1753172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180;p19"/>
          <p:cNvSpPr txBox="1">
            <a:spLocks/>
          </p:cNvSpPr>
          <p:nvPr/>
        </p:nvSpPr>
        <p:spPr>
          <a:xfrm>
            <a:off x="304800" y="2876550"/>
            <a:ext cx="2743050" cy="6096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TOOLS USED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181;p19"/>
          <p:cNvSpPr txBox="1">
            <a:spLocks/>
          </p:cNvSpPr>
          <p:nvPr/>
        </p:nvSpPr>
        <p:spPr>
          <a:xfrm>
            <a:off x="152400" y="3333750"/>
            <a:ext cx="3886200" cy="157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err="1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Neoload</a:t>
            </a:r>
            <a:endParaRPr lang="en-US" sz="1800" b="1" dirty="0" smtClean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err="1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LoadImpact</a:t>
            </a:r>
            <a:endParaRPr lang="en-US" sz="1800" b="1" dirty="0" smtClean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err="1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Blazemeter</a:t>
            </a:r>
            <a:endParaRPr lang="en-US" sz="1800" b="1" dirty="0" smtClean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2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457200" y="-10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NEOLAD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98" y="209550"/>
            <a:ext cx="65817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04831"/>
            <a:ext cx="63150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2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180975" y="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BLAZEMETER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7501"/>
            <a:ext cx="655320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85950"/>
            <a:ext cx="7162800" cy="316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9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457200" y="-10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LOADIMPACT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19150"/>
            <a:ext cx="8229600" cy="38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83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152400" y="327619"/>
            <a:ext cx="5486100" cy="10400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STRESS TESTING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294967295"/>
          </p:nvPr>
        </p:nvSpPr>
        <p:spPr>
          <a:xfrm>
            <a:off x="152400" y="1304784"/>
            <a:ext cx="5486100" cy="15717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US" sz="1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hecks </a:t>
            </a:r>
            <a:r>
              <a:rPr lang="en-US" sz="1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stability and </a:t>
            </a:r>
            <a:r>
              <a:rPr lang="en-US" sz="1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reliability of the </a:t>
            </a:r>
            <a:r>
              <a:rPr lang="en-US" sz="1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en-US" sz="1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stress testing mainly determines the system on its robustness and error handling under extremely heavy load conditions. </a:t>
            </a:r>
            <a:endParaRPr lang="en-US" sz="1800" b="1" dirty="0" smtClean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9"/>
          <p:cNvSpPr/>
          <p:nvPr/>
        </p:nvSpPr>
        <p:spPr>
          <a:xfrm rot="2466685">
            <a:off x="7411979" y="1075295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827678" y="1753172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180;p19"/>
          <p:cNvSpPr txBox="1">
            <a:spLocks/>
          </p:cNvSpPr>
          <p:nvPr/>
        </p:nvSpPr>
        <p:spPr>
          <a:xfrm>
            <a:off x="304800" y="2876550"/>
            <a:ext cx="2743050" cy="6096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TOOLS USED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181;p19"/>
          <p:cNvSpPr txBox="1">
            <a:spLocks/>
          </p:cNvSpPr>
          <p:nvPr/>
        </p:nvSpPr>
        <p:spPr>
          <a:xfrm>
            <a:off x="152400" y="3333750"/>
            <a:ext cx="3886200" cy="157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err="1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Neoload</a:t>
            </a:r>
            <a:endParaRPr lang="en-US" sz="1800" b="1" dirty="0" smtClean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Dotcom-monitor</a:t>
            </a:r>
          </a:p>
        </p:txBody>
      </p:sp>
    </p:spTree>
    <p:extLst>
      <p:ext uri="{BB962C8B-B14F-4D97-AF65-F5344CB8AC3E}">
        <p14:creationId xmlns:p14="http://schemas.microsoft.com/office/powerpoint/2010/main" val="37802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0" y="0"/>
            <a:ext cx="3114675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DOTCOM-MONITOR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9549"/>
            <a:ext cx="60198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38350"/>
            <a:ext cx="66865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4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152400" y="327619"/>
            <a:ext cx="5486100" cy="10400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PERFORMANCE TESTING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294967295"/>
          </p:nvPr>
        </p:nvSpPr>
        <p:spPr>
          <a:xfrm>
            <a:off x="152400" y="1230185"/>
            <a:ext cx="5486100" cy="15717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Determine </a:t>
            </a:r>
            <a:r>
              <a:rPr lang="en-US" sz="1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a system performs in terms of responsiveness and stability under a particular workload. </a:t>
            </a:r>
            <a:endParaRPr lang="en-US" sz="1800" b="1" dirty="0" smtClean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Involves response </a:t>
            </a:r>
            <a:r>
              <a:rPr lang="en-US" sz="1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time, throughput etc. and load, stress and speed testing. </a:t>
            </a:r>
            <a:r>
              <a:rPr lang="en-US" sz="1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9"/>
          <p:cNvSpPr/>
          <p:nvPr/>
        </p:nvSpPr>
        <p:spPr>
          <a:xfrm rot="2466685">
            <a:off x="7411979" y="1075295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827678" y="1753172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Google Shape;180;p19"/>
          <p:cNvSpPr txBox="1">
            <a:spLocks/>
          </p:cNvSpPr>
          <p:nvPr/>
        </p:nvSpPr>
        <p:spPr>
          <a:xfrm>
            <a:off x="304800" y="2876550"/>
            <a:ext cx="2743050" cy="6096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TOOLS USED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Google Shape;181;p19"/>
          <p:cNvSpPr txBox="1">
            <a:spLocks/>
          </p:cNvSpPr>
          <p:nvPr/>
        </p:nvSpPr>
        <p:spPr>
          <a:xfrm>
            <a:off x="152400" y="3333750"/>
            <a:ext cx="3886200" cy="157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 b="0" i="0" u="none" strike="noStrike" cap="none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err="1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Pingdom</a:t>
            </a:r>
            <a:endParaRPr lang="en-US" sz="1800" b="1" dirty="0" smtClean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err="1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Keycdn</a:t>
            </a:r>
            <a:endParaRPr lang="en-US" sz="1800" b="1" dirty="0" smtClean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err="1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GTMetrix</a:t>
            </a:r>
            <a:endParaRPr lang="en-US" sz="1800" b="1" dirty="0" smtClean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Page Insight</a:t>
            </a:r>
          </a:p>
        </p:txBody>
      </p:sp>
    </p:spTree>
    <p:extLst>
      <p:ext uri="{BB962C8B-B14F-4D97-AF65-F5344CB8AC3E}">
        <p14:creationId xmlns:p14="http://schemas.microsoft.com/office/powerpoint/2010/main" val="333048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152400" y="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KEYCDN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7398"/>
            <a:ext cx="65532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25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152400" y="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PAGE INSIGHT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033463"/>
            <a:ext cx="639127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72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152400" y="0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PINGDOM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76350"/>
            <a:ext cx="69627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7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1.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THE SYSTEM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 BRIEF OVERVIEW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3" name="Google Shape;209;p21"/>
          <p:cNvSpPr txBox="1">
            <a:spLocks/>
          </p:cNvSpPr>
          <p:nvPr/>
        </p:nvSpPr>
        <p:spPr>
          <a:xfrm>
            <a:off x="259225" y="111751"/>
            <a:ext cx="2743200" cy="6240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GTMETRIX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1033463"/>
            <a:ext cx="639127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062038"/>
            <a:ext cx="6686550" cy="301942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4" name="Rectangle 3"/>
          <p:cNvSpPr/>
          <p:nvPr/>
        </p:nvSpPr>
        <p:spPr>
          <a:xfrm>
            <a:off x="1376363" y="3257550"/>
            <a:ext cx="1366837" cy="7620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152400" y="-30835"/>
            <a:ext cx="5486100" cy="10400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USABILITY TESTING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1" name="Google Shape;191;p19"/>
          <p:cNvSpPr/>
          <p:nvPr/>
        </p:nvSpPr>
        <p:spPr>
          <a:xfrm rot="2466685">
            <a:off x="7411979" y="1075295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827678" y="1753172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91" y="992066"/>
            <a:ext cx="663892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2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152399" y="-30835"/>
            <a:ext cx="7103165" cy="10400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CROSS-BROWSER COMPATABILITY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1" name="Google Shape;191;p19"/>
          <p:cNvSpPr/>
          <p:nvPr/>
        </p:nvSpPr>
        <p:spPr>
          <a:xfrm rot="2466685">
            <a:off x="7411979" y="1075295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827678" y="1753172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895350"/>
            <a:ext cx="5943600" cy="38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0" y="348321"/>
            <a:ext cx="2520419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SELENIUM TESTS</a:t>
            </a:r>
            <a:r>
              <a:rPr lang="e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33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50" name="Google Shape;250;p28"/>
          <p:cNvGrpSpPr/>
          <p:nvPr/>
        </p:nvGrpSpPr>
        <p:grpSpPr>
          <a:xfrm>
            <a:off x="3603094" y="432021"/>
            <a:ext cx="4271950" cy="4256550"/>
            <a:chOff x="3618600" y="537300"/>
            <a:chExt cx="4271950" cy="4256550"/>
          </a:xfrm>
        </p:grpSpPr>
        <p:sp>
          <p:nvSpPr>
            <p:cNvPr id="251" name="Google Shape;251;p28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  <a:p>
              <a:pPr algn="ctr"/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  <a:p>
              <a:pPr algn="ctr"/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Locate an HTML element on the Web page</a:t>
              </a:r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67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  <a:p>
              <a:pPr algn="ctr"/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  <a:p>
              <a:pPr algn="ctr"/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Perform an action on an HTML element.</a:t>
              </a: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  <a:p>
              <a:pPr algn="ctr"/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  <a:p>
              <a:pPr algn="ctr"/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Anticipate the browser response to the action.</a:t>
              </a:r>
            </a:p>
            <a:p>
              <a:pPr algn="ctr"/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  <a:p>
              <a:pPr algn="ctr"/>
              <a:endPara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algn="ctr"/>
              <a:r>
                <a:rPr lang="en-US" sz="120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Run 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tests and output test status</a:t>
              </a:r>
            </a:p>
            <a:p>
              <a:pPr algn="ctr"/>
              <a:endParaRPr sz="12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4685769" y="1506996"/>
            <a:ext cx="2106600" cy="210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 smtClean="0">
                <a:solidFill>
                  <a:srgbClr val="666666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</a:rPr>
              <a:t>AUTOMATE WEB BROWSER INTERACTION </a:t>
            </a:r>
            <a:endParaRPr lang="en-US" dirty="0">
              <a:solidFill>
                <a:srgbClr val="666666"/>
              </a:solidFill>
              <a:latin typeface="Calibri Light" panose="020F0302020204030204" pitchFamily="34" charset="0"/>
              <a:ea typeface="Nunito Sans"/>
              <a:cs typeface="Calibri Light" panose="020F0302020204030204" pitchFamily="34" charset="0"/>
              <a:sym typeface="Nunito Sa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4840050" y="1651475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57" name="Google Shape;257;p28"/>
          <p:cNvGrpSpPr/>
          <p:nvPr/>
        </p:nvGrpSpPr>
        <p:grpSpPr>
          <a:xfrm>
            <a:off x="6761348" y="3083106"/>
            <a:ext cx="304009" cy="326513"/>
            <a:chOff x="616425" y="2329600"/>
            <a:chExt cx="361700" cy="388475"/>
          </a:xfrm>
        </p:grpSpPr>
        <p:sp>
          <p:nvSpPr>
            <p:cNvPr id="258" name="Google Shape;258;p2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66" name="Google Shape;266;p28"/>
          <p:cNvGrpSpPr/>
          <p:nvPr/>
        </p:nvGrpSpPr>
        <p:grpSpPr>
          <a:xfrm>
            <a:off x="4336118" y="3123356"/>
            <a:ext cx="397136" cy="305017"/>
            <a:chOff x="568950" y="3686775"/>
            <a:chExt cx="472500" cy="362900"/>
          </a:xfrm>
        </p:grpSpPr>
        <p:sp>
          <p:nvSpPr>
            <p:cNvPr id="267" name="Google Shape;267;p2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70" name="Google Shape;270;p28"/>
          <p:cNvGrpSpPr/>
          <p:nvPr/>
        </p:nvGrpSpPr>
        <p:grpSpPr>
          <a:xfrm>
            <a:off x="6792369" y="775916"/>
            <a:ext cx="332670" cy="332670"/>
            <a:chOff x="6649150" y="309350"/>
            <a:chExt cx="395800" cy="395800"/>
          </a:xfrm>
        </p:grpSpPr>
        <p:sp>
          <p:nvSpPr>
            <p:cNvPr id="271" name="Google Shape;271;p2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294" name="Google Shape;294;p28"/>
          <p:cNvGrpSpPr/>
          <p:nvPr/>
        </p:nvGrpSpPr>
        <p:grpSpPr>
          <a:xfrm>
            <a:off x="4562430" y="786384"/>
            <a:ext cx="215966" cy="342399"/>
            <a:chOff x="6718575" y="2318625"/>
            <a:chExt cx="256950" cy="407375"/>
          </a:xfrm>
        </p:grpSpPr>
        <p:sp>
          <p:nvSpPr>
            <p:cNvPr id="295" name="Google Shape;295;p2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1026" name="Picture 2" descr="Image result for selen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2" y="3215674"/>
            <a:ext cx="1737252" cy="157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000" dirty="0">
              <a:solidFill>
                <a:srgbClr val="980000"/>
              </a:solidFill>
              <a:latin typeface="Calibri Light" panose="020F0302020204030204" pitchFamily="34" charset="0"/>
              <a:ea typeface="Nunito Sans"/>
              <a:cs typeface="Calibri Light" panose="020F0302020204030204" pitchFamily="34" charset="0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34</a:t>
            </a:fld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49" y="575500"/>
            <a:ext cx="2163041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CATEGORY TEST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Testing By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Correct Format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Shorter string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category name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18" y="1"/>
            <a:ext cx="65358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80000"/>
              </a:solidFill>
              <a:latin typeface="Calibri Light" panose="020F0302020204030204" pitchFamily="34" charset="0"/>
              <a:ea typeface="Nunito Sans"/>
              <a:cs typeface="Calibri Light" panose="020F0302020204030204" pitchFamily="34" charset="0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35</a:t>
            </a:fld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ADDING CATEGORY 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Testing By </a:t>
            </a:r>
          </a:p>
          <a:p>
            <a:pPr marL="171450" indent="-171450">
              <a:buClrTx/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Long String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Alpha Numeric Combination</a:t>
            </a:r>
          </a:p>
          <a:p>
            <a:pPr marL="0" indent="0">
              <a:buNone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 category name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7" y="0"/>
            <a:ext cx="6542193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80000"/>
              </a:solidFill>
              <a:latin typeface="Calibri Light" panose="020F0302020204030204" pitchFamily="34" charset="0"/>
              <a:ea typeface="Nunito Sans"/>
              <a:cs typeface="Calibri Light" panose="020F0302020204030204" pitchFamily="34" charset="0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36</a:t>
            </a:fld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ADDING PACKAGE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Adding Package by</a:t>
            </a:r>
          </a:p>
          <a:p>
            <a:pPr marL="171450" indent="-171450">
              <a:buClrTx/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Correct name &amp; drop down menu Selection</a:t>
            </a:r>
          </a:p>
          <a:p>
            <a:pPr marL="171450" indent="-171450">
              <a:buClrTx/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Incorrect Name &amp; drop down menu Selection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52" y="-1"/>
            <a:ext cx="6633384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Calibri Light" panose="020F0302020204030204" pitchFamily="34" charset="0"/>
              <a:ea typeface="Nunito Sans"/>
              <a:cs typeface="Calibri Light" panose="020F0302020204030204" pitchFamily="34" charset="0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37</a:t>
            </a:fld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ADDING PACKAGE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Adding Package by</a:t>
            </a:r>
          </a:p>
          <a:p>
            <a:pPr marL="171450" indent="-171450">
              <a:buClrTx/>
              <a:buFont typeface="Wingdings" panose="05000000000000000000" pitchFamily="2" charset="2"/>
              <a:buChar char="§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Correct name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&amp; don’t select Drop down Menu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63" y="374692"/>
            <a:ext cx="6556664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3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TESTING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80" y="716973"/>
            <a:ext cx="4822828" cy="30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8800" y="0"/>
            <a:ext cx="6595200" cy="5143451"/>
          </a:xfrm>
          <a:prstGeom prst="rect">
            <a:avLst/>
          </a:prstGeom>
          <a:solidFill>
            <a:srgbClr val="F6A2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68625" y="135451"/>
            <a:ext cx="2480175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WHITE BOX TESTING: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39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234450" y="1320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White Box Testing is defined as the testing of a software solution's internal structure, design, and coding. </a:t>
            </a:r>
            <a:endParaRPr lang="en-US" sz="1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b="1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Testing: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Testing of each statement, object, and function on an individual basis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flow of specific inputs through the code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Expected output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108" y="1009124"/>
            <a:ext cx="5895491" cy="36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109" y="625877"/>
            <a:ext cx="5895491" cy="3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0" y="1181099"/>
            <a:ext cx="2046300" cy="501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TRAVEL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-1" y="1682424"/>
            <a:ext cx="256222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Provides travel locations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Locations categorized as Family, Religious, Adventurous etc.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Books Transport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Services and Packages</a:t>
            </a:r>
            <a:endParaRPr sz="14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81" y="814261"/>
            <a:ext cx="4612200" cy="29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533734" y="0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34" y="1054447"/>
            <a:ext cx="7429500" cy="1695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34" y="3225851"/>
            <a:ext cx="7429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2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220386" y="19725"/>
            <a:ext cx="2299949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BLACK BOX TESTING: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41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-39826" y="1318154"/>
            <a:ext cx="2574225" cy="2560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We tried to cover all the main functions, all the input forms fields, their valid and invalid cases. </a:t>
            </a:r>
            <a:endParaRPr lang="en-US" sz="14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52400" indent="0" algn="just">
              <a:buNone/>
            </a:pPr>
            <a:r>
              <a:rPr lang="en-US" sz="1400" b="1" u="sng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Testing: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adding/deleting/updating new users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adding/deleting categories/packages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Navigating through many of the foundational pages and clicking on key areas</a:t>
            </a:r>
          </a:p>
          <a:p>
            <a:pPr algn="just"/>
            <a:endParaRPr lang="en-US" sz="1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198" y="354072"/>
            <a:ext cx="2586659" cy="1932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656" y="349732"/>
            <a:ext cx="2602478" cy="193684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35200" y="2856267"/>
            <a:ext cx="2943226" cy="1323893"/>
            <a:chOff x="-1" y="1632550"/>
            <a:chExt cx="2943226" cy="13238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2566000"/>
              <a:ext cx="2943225" cy="3904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632550"/>
              <a:ext cx="2943225" cy="933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1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608400" y="12268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TESTS</a:t>
            </a:r>
            <a:endParaRPr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09" y="1461313"/>
            <a:ext cx="8543925" cy="2733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9" y="1208051"/>
            <a:ext cx="8864884" cy="361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7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sz="1000" dirty="0">
              <a:solidFill>
                <a:srgbClr val="980000"/>
              </a:solidFill>
              <a:latin typeface="Calibri Light" panose="020F0302020204030204" pitchFamily="34" charset="0"/>
              <a:ea typeface="Nunito Sans"/>
              <a:cs typeface="Calibri Light" panose="020F0302020204030204" pitchFamily="34" charset="0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43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70766" y="480250"/>
            <a:ext cx="2373668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CATEGORY TEST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Testing By </a:t>
            </a:r>
          </a:p>
          <a:p>
            <a:pPr marL="171450" indent="-171450" algn="just">
              <a:buClr>
                <a:schemeClr val="tx1"/>
              </a:buClr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Correct Format</a:t>
            </a:r>
          </a:p>
          <a:p>
            <a:pPr marL="171450" indent="-171450" algn="just">
              <a:buClr>
                <a:schemeClr val="tx1"/>
              </a:buClr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Shorter string</a:t>
            </a:r>
          </a:p>
          <a:p>
            <a:pPr marL="0" indent="0" algn="just">
              <a:buClr>
                <a:schemeClr val="tx1"/>
              </a:buClr>
              <a:buNone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category name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18" y="1"/>
            <a:ext cx="65358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4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000" dirty="0">
              <a:solidFill>
                <a:srgbClr val="980000"/>
              </a:solidFill>
              <a:latin typeface="Calibri Light" panose="020F0302020204030204" pitchFamily="34" charset="0"/>
              <a:ea typeface="Nunito Sans"/>
              <a:cs typeface="Calibri Light" panose="020F0302020204030204" pitchFamily="34" charset="0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44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15673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ADDING CATEGORY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Testing By </a:t>
            </a:r>
          </a:p>
          <a:p>
            <a:pPr marL="171450" indent="-171450">
              <a:buClrTx/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Long String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Alpha Numeric Combination</a:t>
            </a:r>
          </a:p>
          <a:p>
            <a:pPr marL="0" indent="0">
              <a:buNone/>
            </a:pP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In category name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7" y="0"/>
            <a:ext cx="6542193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Adding Package</a:t>
            </a:r>
            <a:endParaRPr dirty="0"/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Adding Package by</a:t>
            </a:r>
          </a:p>
          <a:p>
            <a:pPr marL="171450" indent="-171450">
              <a:buClrTx/>
              <a:buFont typeface="Wingdings" panose="05000000000000000000" pitchFamily="2" charset="2"/>
              <a:buChar char="§"/>
            </a:pPr>
            <a:r>
              <a:rPr lang="en-US" dirty="0" smtClean="0"/>
              <a:t>Correct name &amp; drop down menu Selection</a:t>
            </a:r>
          </a:p>
          <a:p>
            <a:pPr marL="171450" indent="-171450">
              <a:buClrTx/>
              <a:buFont typeface="Wingdings" panose="05000000000000000000" pitchFamily="2" charset="2"/>
              <a:buChar char="§"/>
            </a:pPr>
            <a:r>
              <a:rPr lang="en-US" dirty="0" smtClean="0"/>
              <a:t>Incorrect Name &amp; drop down menu Selection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52" y="-1"/>
            <a:ext cx="6633384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225386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ADDING PACKAGE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6" name="Google Shape;466;p3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Adding Package by</a:t>
            </a:r>
          </a:p>
          <a:p>
            <a:pPr marL="171450" indent="-171450">
              <a:buClrTx/>
              <a:buFont typeface="Wingdings" panose="05000000000000000000" pitchFamily="2" charset="2"/>
              <a:buChar char="§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Correct name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&amp; don’t select Drop down Menu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463" y="374692"/>
            <a:ext cx="6556664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3346950" y="612452"/>
            <a:ext cx="5033458" cy="391860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6703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557581" y="820546"/>
            <a:ext cx="46122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980000"/>
                </a:solidFill>
                <a:latin typeface="Nunito Sans"/>
                <a:ea typeface="Nunito Sans"/>
                <a:cs typeface="Nunito Sans"/>
                <a:sym typeface="Nunito Sans"/>
              </a:rPr>
              <a:t>Place your screenshot here</a:t>
            </a:r>
            <a:endParaRPr sz="1000" dirty="0">
              <a:solidFill>
                <a:srgbClr val="98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4" name="Google Shape;464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72524" y="612452"/>
            <a:ext cx="2194425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TESTING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80" y="716973"/>
            <a:ext cx="4822828" cy="30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7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48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0" name="Google Shape;330;p31"/>
          <p:cNvSpPr txBox="1">
            <a:spLocks noGrp="1"/>
          </p:cNvSpPr>
          <p:nvPr>
            <p:ph type="ctrTitle" idx="4294967295"/>
          </p:nvPr>
        </p:nvSpPr>
        <p:spPr>
          <a:xfrm>
            <a:off x="784384" y="2679700"/>
            <a:ext cx="7772400" cy="1158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BUGS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16" y="1277700"/>
            <a:ext cx="1301965" cy="13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9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BUG#01</a:t>
            </a:r>
            <a:r>
              <a:rPr lang="e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49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95250"/>
            <a:ext cx="5057775" cy="1268413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Description: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We had to verify that admin is not able to add new user with password and confirm password fields different but the system allows this.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1487488"/>
            <a:ext cx="5057775" cy="2005012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Expected Output: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Javascript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Error message appears, stays on the same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page</a:t>
            </a:r>
            <a:b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Actual Output:</a:t>
            </a:r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user was successfully added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3617913"/>
            <a:ext cx="5057775" cy="1268412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Impact 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customer might not be able to login due to multiple passwords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771045" y="155931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49" name="Google Shape;349;p32"/>
          <p:cNvGrpSpPr/>
          <p:nvPr/>
        </p:nvGrpSpPr>
        <p:grpSpPr>
          <a:xfrm rot="10800000">
            <a:off x="7727973" y="3770031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7606"/>
            <a:ext cx="2585071" cy="19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8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WEBSITE USERS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5" name="Google Shape;245;p25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46" name="Google Shape;246;p25"/>
          <p:cNvCxnSpPr>
            <a:stCxn id="247" idx="2"/>
            <a:endCxn id="248" idx="0"/>
          </p:cNvCxnSpPr>
          <p:nvPr/>
        </p:nvCxnSpPr>
        <p:spPr>
          <a:xfrm rot="-5400000" flipH="1">
            <a:off x="5214300" y="2066881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A6D683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58" name="Google Shape;258;p25"/>
          <p:cNvCxnSpPr>
            <a:stCxn id="250" idx="0"/>
            <a:endCxn id="247" idx="2"/>
          </p:cNvCxnSpPr>
          <p:nvPr/>
        </p:nvCxnSpPr>
        <p:spPr>
          <a:xfrm rot="-5400000">
            <a:off x="3444000" y="2066819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A6D683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7" name="Google Shape;247;p25"/>
          <p:cNvSpPr txBox="1"/>
          <p:nvPr/>
        </p:nvSpPr>
        <p:spPr>
          <a:xfrm>
            <a:off x="3847350" y="2080381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00001A"/>
                </a:solidFill>
                <a:latin typeface="Calibri Light" panose="020F0302020204030204" pitchFamily="34" charset="0"/>
                <a:ea typeface="Chivo"/>
                <a:cs typeface="Calibri Light" panose="020F0302020204030204" pitchFamily="34" charset="0"/>
                <a:sym typeface="Chivo"/>
              </a:rPr>
              <a:t>Users</a:t>
            </a:r>
            <a:endParaRPr sz="1600" b="1" dirty="0">
              <a:solidFill>
                <a:srgbClr val="00001A"/>
              </a:solidFill>
              <a:latin typeface="Calibri Light" panose="020F0302020204030204" pitchFamily="34" charset="0"/>
              <a:ea typeface="Chivo"/>
              <a:cs typeface="Calibri Light" panose="020F0302020204030204" pitchFamily="34" charset="0"/>
              <a:sym typeface="Chivo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2077050" y="3239219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00001A"/>
                </a:solidFill>
                <a:latin typeface="Calibri Light" panose="020F0302020204030204" pitchFamily="34" charset="0"/>
                <a:ea typeface="Chivo"/>
                <a:cs typeface="Calibri Light" panose="020F0302020204030204" pitchFamily="34" charset="0"/>
                <a:sym typeface="Chivo"/>
              </a:rPr>
              <a:t>Admin</a:t>
            </a:r>
            <a:endParaRPr sz="1600" b="1" dirty="0">
              <a:solidFill>
                <a:srgbClr val="00001A"/>
              </a:solidFill>
              <a:latin typeface="Calibri Light" panose="020F0302020204030204" pitchFamily="34" charset="0"/>
              <a:ea typeface="Chivo"/>
              <a:cs typeface="Calibri Light" panose="020F0302020204030204" pitchFamily="34" charset="0"/>
              <a:sym typeface="Chivo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5617650" y="3239219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00001A"/>
                </a:solidFill>
                <a:latin typeface="Calibri Light" panose="020F0302020204030204" pitchFamily="34" charset="0"/>
                <a:ea typeface="Chivo"/>
                <a:cs typeface="Calibri Light" panose="020F0302020204030204" pitchFamily="34" charset="0"/>
                <a:sym typeface="Chivo"/>
              </a:rPr>
              <a:t>Customer</a:t>
            </a:r>
            <a:endParaRPr sz="1600" b="1" dirty="0">
              <a:solidFill>
                <a:srgbClr val="00001A"/>
              </a:solidFill>
              <a:latin typeface="Calibri Light" panose="020F0302020204030204" pitchFamily="34" charset="0"/>
              <a:ea typeface="Chivo"/>
              <a:cs typeface="Calibri Light" panose="020F0302020204030204" pitchFamily="34" charset="0"/>
              <a:sym typeface="Chiv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BUG#02</a:t>
            </a:r>
            <a:r>
              <a:rPr lang="e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50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95250"/>
            <a:ext cx="5057775" cy="1268413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Description: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We had to verify that admin is not able to add new user with a username containing underscore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1487488"/>
            <a:ext cx="5057775" cy="2005012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Expected Output: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Javascript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Error message appears, stays on the same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page</a:t>
            </a:r>
            <a:b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Actual Output:</a:t>
            </a:r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user was successfully added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3617913"/>
            <a:ext cx="5057775" cy="1268412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Impact 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customer may have a problem remembering his/her username with the special character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771045" y="155931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49" name="Google Shape;349;p32"/>
          <p:cNvGrpSpPr/>
          <p:nvPr/>
        </p:nvGrpSpPr>
        <p:grpSpPr>
          <a:xfrm rot="10800000">
            <a:off x="7727973" y="3770031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5078"/>
            <a:ext cx="2598980" cy="1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BUG#03</a:t>
            </a:r>
            <a:r>
              <a:rPr lang="e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51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95250"/>
            <a:ext cx="5057775" cy="1268413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Description: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We had to verify that admin is not able to add new user with a username containing more than 10 characters 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1487488"/>
            <a:ext cx="5057775" cy="2005012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Expected Output: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Javascript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Error message appears, stays on the same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page</a:t>
            </a:r>
            <a:b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Actual Output:</a:t>
            </a:r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user was successfully added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3617913"/>
            <a:ext cx="5057775" cy="1268412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Impact 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customer might have a difficulty remembering long usernames 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771045" y="155931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49" name="Google Shape;349;p32"/>
          <p:cNvGrpSpPr/>
          <p:nvPr/>
        </p:nvGrpSpPr>
        <p:grpSpPr>
          <a:xfrm rot="10800000">
            <a:off x="7727973" y="3770031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0091"/>
            <a:ext cx="2586659" cy="19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1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BUG#04</a:t>
            </a:r>
            <a:r>
              <a:rPr lang="en" sz="4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" sz="4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52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95250"/>
            <a:ext cx="5057775" cy="1268413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Description: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We had to verify that admin is not able to update users when a user is selected but provided with mismatching password and confirm password fields 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1487488"/>
            <a:ext cx="5057775" cy="2005012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Expected Output: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Javascript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Error message appears, stays on the same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page</a:t>
            </a:r>
            <a:b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Actual Output:</a:t>
            </a:r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user was successfully added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3617913"/>
            <a:ext cx="5057775" cy="1268412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Impact 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customer might not be able to login due to multiple passwords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771045" y="155931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49" name="Google Shape;349;p32"/>
          <p:cNvGrpSpPr/>
          <p:nvPr/>
        </p:nvGrpSpPr>
        <p:grpSpPr>
          <a:xfrm rot="10800000">
            <a:off x="7727973" y="3770031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1044"/>
            <a:ext cx="2602478" cy="19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BUG#05</a:t>
            </a:r>
            <a:r>
              <a:rPr lang="en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53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95250"/>
            <a:ext cx="5057775" cy="1392238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Description: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Admin login page is not accessible through any hyperlink on the main page: it is only accessible through writing a direct URL: http://gniopenstack.com/Travel/Admin/loginform.php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1600200"/>
            <a:ext cx="5057775" cy="2005013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Expected Output: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 hyperlink or admin tab be present in the home page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Actual Output:</a:t>
            </a:r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No such hyperlink or admin tab is available through which admin can login or perform administrative tasks 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3719513"/>
            <a:ext cx="5057775" cy="1268412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Impact 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admin will have difficulty logging in and performing all the important administrative tasks, adding categories and packages to the website, etc.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771045" y="182571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49" name="Google Shape;349;p32"/>
          <p:cNvGrpSpPr/>
          <p:nvPr/>
        </p:nvGrpSpPr>
        <p:grpSpPr>
          <a:xfrm rot="10800000">
            <a:off x="7727973" y="3718981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1941291"/>
            <a:ext cx="2943225" cy="1323893"/>
            <a:chOff x="0" y="1632550"/>
            <a:chExt cx="2943225" cy="13238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66000"/>
              <a:ext cx="2599200" cy="3904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32550"/>
              <a:ext cx="2943225" cy="933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95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BUG#06</a:t>
            </a:r>
            <a:r>
              <a:rPr lang="en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54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95250"/>
            <a:ext cx="5057775" cy="1268413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Description: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Home page tab on the home page does not redirect to itself 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1487488"/>
            <a:ext cx="5057775" cy="2005012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Expected Output: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hyperlink is not working.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Actual Output:</a:t>
            </a:r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home page hyperlink would be working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3617913"/>
            <a:ext cx="5057775" cy="1268412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Impact 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Harder to navigate to home tab after going to another tab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771045" y="155931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49" name="Google Shape;349;p32"/>
          <p:cNvGrpSpPr/>
          <p:nvPr/>
        </p:nvGrpSpPr>
        <p:grpSpPr>
          <a:xfrm rot="10800000">
            <a:off x="7727973" y="3770031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1843536"/>
            <a:ext cx="2943225" cy="1323893"/>
            <a:chOff x="0" y="1632550"/>
            <a:chExt cx="2943225" cy="13238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66000"/>
              <a:ext cx="2599200" cy="3904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32550"/>
              <a:ext cx="2943225" cy="933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7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BUG#07</a:t>
            </a:r>
            <a:endParaRPr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55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95250"/>
            <a:ext cx="5057775" cy="1268413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Description: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About tab does not redirect website to About page 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1487488"/>
            <a:ext cx="5057775" cy="2005012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Expected Output: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hyperlink is not working.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Actual Output:</a:t>
            </a:r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About Tab hyperlink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would be working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3617913"/>
            <a:ext cx="5057775" cy="1268412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Impact 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Customer will have to scroll down page manually to find About page details instead of being redirected automatically by clicking a hyperlink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771045" y="155931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49" name="Google Shape;349;p32"/>
          <p:cNvGrpSpPr/>
          <p:nvPr/>
        </p:nvGrpSpPr>
        <p:grpSpPr>
          <a:xfrm rot="10800000">
            <a:off x="7727973" y="3770031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2023536"/>
            <a:ext cx="2943225" cy="1323893"/>
            <a:chOff x="0" y="1632550"/>
            <a:chExt cx="2943225" cy="132389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66000"/>
              <a:ext cx="2599200" cy="39044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32550"/>
              <a:ext cx="2943225" cy="933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7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BUG#08</a:t>
            </a:r>
            <a:r>
              <a:rPr lang="en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" sz="3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56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95250"/>
            <a:ext cx="5057775" cy="1268413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Description: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Contact page tab on the home page does not redirect to contact Page 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1487488"/>
            <a:ext cx="5057775" cy="2005012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Expected Output: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hyperlink is not working. </a:t>
            </a:r>
            <a: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Actual Output:</a:t>
            </a:r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Contact Us hyperlink would be working and would redirect the user to a new page or to a place within the home page displaying the contact details.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4086225" y="3617913"/>
            <a:ext cx="5057775" cy="1268412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Impact 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customer will have to manually scroll down the Home page to find contact details instead of automatic redirection through hyperlink. </a:t>
            </a: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7771045" y="1559310"/>
            <a:ext cx="539172" cy="568452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49" name="Google Shape;349;p32"/>
          <p:cNvGrpSpPr/>
          <p:nvPr/>
        </p:nvGrpSpPr>
        <p:grpSpPr>
          <a:xfrm rot="10800000">
            <a:off x="7727973" y="3770031"/>
            <a:ext cx="582244" cy="547800"/>
            <a:chOff x="5972700" y="2330200"/>
            <a:chExt cx="411625" cy="387275"/>
          </a:xfrm>
        </p:grpSpPr>
        <p:sp>
          <p:nvSpPr>
            <p:cNvPr id="350" name="Google Shape;350;p3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1843536"/>
            <a:ext cx="2943225" cy="1323893"/>
            <a:chOff x="0" y="1632550"/>
            <a:chExt cx="2943225" cy="13238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66000"/>
              <a:ext cx="2599200" cy="39044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32550"/>
              <a:ext cx="2943225" cy="933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89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1"/>
          <p:cNvSpPr txBox="1">
            <a:spLocks noGrp="1"/>
          </p:cNvSpPr>
          <p:nvPr>
            <p:ph type="title"/>
          </p:nvPr>
        </p:nvSpPr>
        <p:spPr>
          <a:xfrm>
            <a:off x="1" y="575500"/>
            <a:ext cx="2714624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2" name="Google Shape;482;p41"/>
          <p:cNvSpPr txBox="1">
            <a:spLocks noGrp="1"/>
          </p:cNvSpPr>
          <p:nvPr>
            <p:ph type="body" idx="1"/>
          </p:nvPr>
        </p:nvSpPr>
        <p:spPr>
          <a:xfrm>
            <a:off x="3132189" y="1424545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I</a:t>
            </a:r>
            <a:r>
              <a:rPr lang="en-US" sz="2400" dirty="0" smtClean="0"/>
              <a:t>t </a:t>
            </a:r>
            <a:r>
              <a:rPr lang="en-US" sz="2400" dirty="0"/>
              <a:t>is safe to conclude that the system has been thoroughly tested.</a:t>
            </a:r>
            <a:endParaRPr sz="2400" dirty="0"/>
          </a:p>
        </p:txBody>
      </p:sp>
      <p:sp>
        <p:nvSpPr>
          <p:cNvPr id="483" name="Google Shape;483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877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1" y="575500"/>
            <a:ext cx="2600324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CHALLENGES FACED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4200" y="1385125"/>
            <a:ext cx="5791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Finding the appropriate Online Tools for all the possible testing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Finding all the possible test cases for the website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Making the website Live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Figuring out all possible testing strategies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39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/>
          <p:nvPr/>
        </p:nvSpPr>
        <p:spPr>
          <a:xfrm>
            <a:off x="6907485" y="632610"/>
            <a:ext cx="472800" cy="472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3739697" y="2719263"/>
            <a:ext cx="472800" cy="472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7032177" y="2719263"/>
            <a:ext cx="472800" cy="472800"/>
          </a:xfrm>
          <a:prstGeom prst="ellipse">
            <a:avLst/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3708524" y="632610"/>
            <a:ext cx="472800" cy="4728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667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FUTURE IMPROVEMENTS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1"/>
          </p:nvPr>
        </p:nvSpPr>
        <p:spPr>
          <a:xfrm>
            <a:off x="3162844" y="123420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Admin Login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Adding hyperlink or tab on home page to access Admin login page </a:t>
            </a:r>
            <a:r>
              <a:rPr lang="en-US" sz="1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8" name="Google Shape;378;p34"/>
          <p:cNvSpPr txBox="1">
            <a:spLocks noGrp="1"/>
          </p:cNvSpPr>
          <p:nvPr>
            <p:ph type="body" idx="3"/>
          </p:nvPr>
        </p:nvSpPr>
        <p:spPr>
          <a:xfrm>
            <a:off x="6687205" y="123420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Home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Hyperlink of Home page should Redirect to itself</a:t>
            </a:r>
          </a:p>
        </p:txBody>
      </p:sp>
      <p:sp>
        <p:nvSpPr>
          <p:cNvPr id="379" name="Google Shape;37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59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3194017" y="328285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About Page</a:t>
            </a:r>
          </a:p>
          <a:p>
            <a:pPr marL="0" lvl="0" indent="0"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Hyperlink of about 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page should redirect</a:t>
            </a:r>
            <a:endParaRPr lang="en-US" sz="1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 about page</a:t>
            </a:r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3"/>
          </p:nvPr>
        </p:nvSpPr>
        <p:spPr>
          <a:xfrm>
            <a:off x="6801506" y="328285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Contact Us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Hyperlink of Contact us page should redirect to contact us place</a:t>
            </a:r>
          </a:p>
        </p:txBody>
      </p:sp>
    </p:spTree>
    <p:extLst>
      <p:ext uri="{BB962C8B-B14F-4D97-AF65-F5344CB8AC3E}">
        <p14:creationId xmlns:p14="http://schemas.microsoft.com/office/powerpoint/2010/main" val="21589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215162" y="21355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ADMIN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6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50" name="Google Shape;250;p28"/>
          <p:cNvGrpSpPr/>
          <p:nvPr/>
        </p:nvGrpSpPr>
        <p:grpSpPr>
          <a:xfrm>
            <a:off x="3618600" y="443475"/>
            <a:ext cx="4271950" cy="4256550"/>
            <a:chOff x="3618600" y="537300"/>
            <a:chExt cx="4271950" cy="4256550"/>
          </a:xfrm>
        </p:grpSpPr>
        <p:sp>
          <p:nvSpPr>
            <p:cNvPr id="251" name="Google Shape;251;p28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 sz="1600" b="1" dirty="0" smtClean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67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0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0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000" dirty="0">
                <a:solidFill>
                  <a:srgbClr val="FFFFFF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endParaRPr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4701175" y="1518350"/>
            <a:ext cx="2106600" cy="210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 smtClean="0">
                <a:solidFill>
                  <a:srgbClr val="666666"/>
                </a:solidFill>
                <a:latin typeface="Calibri Light" panose="020F0302020204030204" pitchFamily="34" charset="0"/>
                <a:ea typeface="Nunito Sans"/>
                <a:cs typeface="Calibri Light" panose="020F0302020204030204" pitchFamily="34" charset="0"/>
                <a:sym typeface="Nunito Sans"/>
              </a:rPr>
              <a:t>FUNCTIONS OF THE ADMIN</a:t>
            </a:r>
            <a:endParaRPr lang="en-US" dirty="0">
              <a:solidFill>
                <a:srgbClr val="666666"/>
              </a:solidFill>
              <a:latin typeface="Calibri Light" panose="020F0302020204030204" pitchFamily="34" charset="0"/>
              <a:ea typeface="Nunito Sans"/>
              <a:cs typeface="Calibri Light" panose="020F0302020204030204" pitchFamily="34" charset="0"/>
              <a:sym typeface="Nunito Sa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4840050" y="1651475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9891" y="995130"/>
            <a:ext cx="188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 / UPDATE / DELETE USERS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83750" y="3691512"/>
            <a:ext cx="188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 / UPDATE / DELETE ADVERTISEMENTS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18600" y="3661915"/>
            <a:ext cx="188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 / UPDATE / DELETE TRAVEL PACKAGES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961540" y="1061693"/>
            <a:ext cx="188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 / UPDATE / DELETE LOCATION CATEGORIES</a:t>
            </a:r>
            <a:endParaRPr lang="en-U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/>
          <p:nvPr/>
        </p:nvSpPr>
        <p:spPr>
          <a:xfrm>
            <a:off x="7063350" y="632610"/>
            <a:ext cx="472800" cy="472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3303275" y="2719263"/>
            <a:ext cx="472800" cy="472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7063350" y="2719263"/>
            <a:ext cx="472800" cy="472800"/>
          </a:xfrm>
          <a:prstGeom prst="ellipse">
            <a:avLst/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3303275" y="632610"/>
            <a:ext cx="472800" cy="4728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1"/>
          </p:nvPr>
        </p:nvSpPr>
        <p:spPr>
          <a:xfrm>
            <a:off x="3069325" y="123420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Adding User </a:t>
            </a:r>
            <a:r>
              <a:rPr lang="en-US" sz="1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Check for adding user with underscore in name 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8" name="Google Shape;378;p34"/>
          <p:cNvSpPr txBox="1">
            <a:spLocks noGrp="1"/>
          </p:cNvSpPr>
          <p:nvPr>
            <p:ph type="body" idx="3"/>
          </p:nvPr>
        </p:nvSpPr>
        <p:spPr>
          <a:xfrm>
            <a:off x="6832679" y="123420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Adding User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Check for adding user with more than 10 characters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9" name="Google Shape;37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60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3069325" y="328285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Adding User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Check  for Adding user with password and confirm password fields  mismatched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3"/>
          </p:nvPr>
        </p:nvSpPr>
        <p:spPr>
          <a:xfrm>
            <a:off x="6832679" y="328285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Updating User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Check for Updating User with password and confirm password fields mismatched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/>
          <p:nvPr/>
        </p:nvSpPr>
        <p:spPr>
          <a:xfrm>
            <a:off x="6907485" y="632610"/>
            <a:ext cx="472800" cy="472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3739697" y="2719263"/>
            <a:ext cx="472800" cy="472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7032177" y="2719263"/>
            <a:ext cx="472800" cy="472800"/>
          </a:xfrm>
          <a:prstGeom prst="ellipse">
            <a:avLst/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3708524" y="632610"/>
            <a:ext cx="472800" cy="4728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1"/>
          </p:nvPr>
        </p:nvSpPr>
        <p:spPr>
          <a:xfrm>
            <a:off x="3162844" y="123420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Admin Login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Adding hyperlink or tab on home page to access Admin login page </a:t>
            </a:r>
            <a:r>
              <a:rPr lang="en-US" sz="1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8" name="Google Shape;378;p34"/>
          <p:cNvSpPr txBox="1">
            <a:spLocks noGrp="1"/>
          </p:cNvSpPr>
          <p:nvPr>
            <p:ph type="body" idx="3"/>
          </p:nvPr>
        </p:nvSpPr>
        <p:spPr>
          <a:xfrm>
            <a:off x="6687205" y="123420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Home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Hyperlink of Home page should Redirect to itself</a:t>
            </a:r>
          </a:p>
        </p:txBody>
      </p:sp>
      <p:sp>
        <p:nvSpPr>
          <p:cNvPr id="379" name="Google Shape;37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t>61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3194017" y="328285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About Page</a:t>
            </a:r>
          </a:p>
          <a:p>
            <a:pPr marL="0" lvl="0" indent="0"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Hyperlink of about 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page should redirect</a:t>
            </a:r>
            <a:endParaRPr lang="en-US" sz="1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to about page</a:t>
            </a:r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3"/>
          </p:nvPr>
        </p:nvSpPr>
        <p:spPr>
          <a:xfrm>
            <a:off x="6801506" y="328285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Contact Us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Hyperlink of Contact us page should redirect to contact us place</a:t>
            </a:r>
          </a:p>
        </p:txBody>
      </p:sp>
    </p:spTree>
    <p:extLst>
      <p:ext uri="{BB962C8B-B14F-4D97-AF65-F5344CB8AC3E}">
        <p14:creationId xmlns:p14="http://schemas.microsoft.com/office/powerpoint/2010/main" val="3705733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/>
          <p:nvPr/>
        </p:nvSpPr>
        <p:spPr>
          <a:xfrm>
            <a:off x="7063350" y="632610"/>
            <a:ext cx="472800" cy="472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3303275" y="2719263"/>
            <a:ext cx="472800" cy="4728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7063350" y="2719263"/>
            <a:ext cx="472800" cy="472800"/>
          </a:xfrm>
          <a:prstGeom prst="ellipse">
            <a:avLst/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3303275" y="632610"/>
            <a:ext cx="472800" cy="4728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6" name="Google Shape;376;p34"/>
          <p:cNvSpPr txBox="1">
            <a:spLocks noGrp="1"/>
          </p:cNvSpPr>
          <p:nvPr>
            <p:ph type="body" idx="1"/>
          </p:nvPr>
        </p:nvSpPr>
        <p:spPr>
          <a:xfrm>
            <a:off x="3069325" y="123420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Adding User </a:t>
            </a:r>
            <a:r>
              <a:rPr lang="en-US" sz="1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11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Check for adding user with underscore in name 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8" name="Google Shape;378;p34"/>
          <p:cNvSpPr txBox="1">
            <a:spLocks noGrp="1"/>
          </p:cNvSpPr>
          <p:nvPr>
            <p:ph type="body" idx="3"/>
          </p:nvPr>
        </p:nvSpPr>
        <p:spPr>
          <a:xfrm>
            <a:off x="6832679" y="123420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Adding User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Check for adding user with more than 10 characters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9" name="Google Shape;379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t>62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1"/>
          </p:nvPr>
        </p:nvSpPr>
        <p:spPr>
          <a:xfrm>
            <a:off x="3069325" y="328285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Adding User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Check  for Adding user with password and confirm password fields  mismatched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3"/>
          </p:nvPr>
        </p:nvSpPr>
        <p:spPr>
          <a:xfrm>
            <a:off x="6832679" y="3282850"/>
            <a:ext cx="1789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Updating User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Check for Updating User with password and confirm password fields mismatched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610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971675" y="1524000"/>
            <a:ext cx="6134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Thankyou</a:t>
            </a:r>
            <a:r>
              <a:rPr lang="en-US" sz="9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!</a:t>
            </a:r>
            <a:endParaRPr lang="en-US" sz="9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3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CUSTOMER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657600" y="1626825"/>
            <a:ext cx="5486400" cy="276480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Choose a Travel location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Book a Travel Vehicle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Choose a Travel Package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Cancel a Booking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8</a:t>
            </a:fld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82049" y="261770"/>
            <a:ext cx="2499225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BUILDING BLOCKS OF THE WEBSITE</a:t>
            </a:r>
            <a:endParaRPr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 idx="4294967295"/>
          </p:nvPr>
        </p:nvSpPr>
        <p:spPr>
          <a:xfrm>
            <a:off x="3400100" y="528654"/>
            <a:ext cx="5058000" cy="1268700"/>
          </a:xfrm>
          <a:prstGeom prst="rect">
            <a:avLst/>
          </a:prstGeom>
          <a:solidFill>
            <a:srgbClr val="FFA4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HTML / CSS / JS</a:t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FRONT-END / BACK-END</a:t>
            </a: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ctrTitle" idx="4294967295"/>
          </p:nvPr>
        </p:nvSpPr>
        <p:spPr>
          <a:xfrm>
            <a:off x="3398765" y="1893490"/>
            <a:ext cx="5058000" cy="1268700"/>
          </a:xfrm>
          <a:prstGeom prst="rect">
            <a:avLst/>
          </a:prstGeom>
          <a:solidFill>
            <a:srgbClr val="F6703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PHP</a:t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COMMUNICATION WITH THE DATABASE</a:t>
            </a:r>
            <a:endParaRPr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ctrTitle" idx="4294967295"/>
          </p:nvPr>
        </p:nvSpPr>
        <p:spPr>
          <a:xfrm>
            <a:off x="3398765" y="3253552"/>
            <a:ext cx="5058000" cy="1268700"/>
          </a:xfrm>
          <a:prstGeom prst="rect">
            <a:avLst/>
          </a:prstGeom>
          <a:solidFill>
            <a:srgbClr val="ED0036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PHPMyAdmin</a:t>
            </a:r>
            <a: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en-US" sz="36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DATABASE</a:t>
            </a:r>
            <a:endParaRPr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5" name="Google Shape;654;p43"/>
          <p:cNvGrpSpPr/>
          <p:nvPr/>
        </p:nvGrpSpPr>
        <p:grpSpPr>
          <a:xfrm>
            <a:off x="7428165" y="908741"/>
            <a:ext cx="590941" cy="510484"/>
            <a:chOff x="2583100" y="2973775"/>
            <a:chExt cx="461550" cy="437200"/>
          </a:xfrm>
        </p:grpSpPr>
        <p:sp>
          <p:nvSpPr>
            <p:cNvPr id="16" name="Google Shape;655;p4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6;p4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58;p43"/>
          <p:cNvGrpSpPr/>
          <p:nvPr/>
        </p:nvGrpSpPr>
        <p:grpSpPr>
          <a:xfrm>
            <a:off x="7402601" y="2365382"/>
            <a:ext cx="638030" cy="459141"/>
            <a:chOff x="5247525" y="3007275"/>
            <a:chExt cx="517575" cy="384825"/>
          </a:xfrm>
        </p:grpSpPr>
        <p:sp>
          <p:nvSpPr>
            <p:cNvPr id="19" name="Google Shape;659;p4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0;p4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51;p43"/>
          <p:cNvGrpSpPr/>
          <p:nvPr/>
        </p:nvGrpSpPr>
        <p:grpSpPr>
          <a:xfrm>
            <a:off x="7497111" y="3634082"/>
            <a:ext cx="485035" cy="608688"/>
            <a:chOff x="1268550" y="929175"/>
            <a:chExt cx="407950" cy="497475"/>
          </a:xfrm>
        </p:grpSpPr>
        <p:sp>
          <p:nvSpPr>
            <p:cNvPr id="22" name="Google Shape;852;p43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53;p43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54;p4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58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ctrTitle" idx="4294967295"/>
          </p:nvPr>
        </p:nvSpPr>
        <p:spPr>
          <a:xfrm>
            <a:off x="457200" y="1850350"/>
            <a:ext cx="548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TESTING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294967295"/>
          </p:nvPr>
        </p:nvSpPr>
        <p:spPr>
          <a:xfrm>
            <a:off x="457200" y="2992752"/>
            <a:ext cx="5486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SECTION DESCRIBES THE MULTIPLE TESTING TECHNIQUES APPLIED ON THE WEBSITE</a:t>
            </a:r>
            <a:endParaRPr lang="en-US" sz="1800" b="1" dirty="0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570680" y="2247629"/>
            <a:ext cx="283836" cy="271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1" name="Google Shape;191;p19"/>
          <p:cNvSpPr/>
          <p:nvPr/>
        </p:nvSpPr>
        <p:spPr>
          <a:xfrm rot="2466685">
            <a:off x="6136548" y="961352"/>
            <a:ext cx="394362" cy="3765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2" name="Google Shape;192;p19"/>
          <p:cNvSpPr/>
          <p:nvPr/>
        </p:nvSpPr>
        <p:spPr>
          <a:xfrm rot="-1609489">
            <a:off x="6713312" y="1198287"/>
            <a:ext cx="283826" cy="2710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3" name="Google Shape;193;p19"/>
          <p:cNvSpPr/>
          <p:nvPr/>
        </p:nvSpPr>
        <p:spPr>
          <a:xfrm rot="2926195">
            <a:off x="8434174" y="1412981"/>
            <a:ext cx="212540" cy="2029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4" name="Google Shape;194;p19"/>
          <p:cNvSpPr/>
          <p:nvPr/>
        </p:nvSpPr>
        <p:spPr>
          <a:xfrm rot="-1609101">
            <a:off x="7513412" y="329101"/>
            <a:ext cx="191497" cy="1828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</a:t>
            </a:fld>
            <a:endParaRPr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8" name="Google Shape;507;p38"/>
          <p:cNvGrpSpPr/>
          <p:nvPr/>
        </p:nvGrpSpPr>
        <p:grpSpPr>
          <a:xfrm rot="1891971">
            <a:off x="6302725" y="1568974"/>
            <a:ext cx="1104999" cy="1186878"/>
            <a:chOff x="611175" y="2326900"/>
            <a:chExt cx="362700" cy="389575"/>
          </a:xfrm>
          <a:solidFill>
            <a:schemeClr val="bg1"/>
          </a:solidFill>
        </p:grpSpPr>
        <p:sp>
          <p:nvSpPr>
            <p:cNvPr id="19" name="Google Shape;508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  <p:sp>
          <p:nvSpPr>
            <p:cNvPr id="20" name="Google Shape;509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  <p:sp>
          <p:nvSpPr>
            <p:cNvPr id="21" name="Google Shape;510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  <p:sp>
          <p:nvSpPr>
            <p:cNvPr id="22" name="Google Shape;511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</p:grpSp>
      <p:grpSp>
        <p:nvGrpSpPr>
          <p:cNvPr id="28" name="Google Shape;507;p38"/>
          <p:cNvGrpSpPr/>
          <p:nvPr/>
        </p:nvGrpSpPr>
        <p:grpSpPr>
          <a:xfrm rot="17746883">
            <a:off x="7456058" y="823359"/>
            <a:ext cx="954382" cy="1025101"/>
            <a:chOff x="611175" y="2326900"/>
            <a:chExt cx="362700" cy="389575"/>
          </a:xfrm>
          <a:solidFill>
            <a:schemeClr val="bg1"/>
          </a:solidFill>
        </p:grpSpPr>
        <p:sp>
          <p:nvSpPr>
            <p:cNvPr id="29" name="Google Shape;508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  <p:sp>
          <p:nvSpPr>
            <p:cNvPr id="30" name="Google Shape;509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  <p:sp>
          <p:nvSpPr>
            <p:cNvPr id="31" name="Google Shape;510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  <p:sp>
          <p:nvSpPr>
            <p:cNvPr id="32" name="Google Shape;511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918</Words>
  <Application>Microsoft Office PowerPoint</Application>
  <PresentationFormat>On-screen Show (16:9)</PresentationFormat>
  <Paragraphs>311</Paragraphs>
  <Slides>63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Comic Sans MS</vt:lpstr>
      <vt:lpstr>Arial</vt:lpstr>
      <vt:lpstr>Chivo</vt:lpstr>
      <vt:lpstr>Calibri Light</vt:lpstr>
      <vt:lpstr>Roboto Slab</vt:lpstr>
      <vt:lpstr>Nunito Sans</vt:lpstr>
      <vt:lpstr>Georgia</vt:lpstr>
      <vt:lpstr>Calibri</vt:lpstr>
      <vt:lpstr>Wingdings</vt:lpstr>
      <vt:lpstr>Macmorris template</vt:lpstr>
      <vt:lpstr>Ulysses template</vt:lpstr>
      <vt:lpstr>SOFTWARE QUALITY ENGINEERING</vt:lpstr>
      <vt:lpstr>GROUP MEMBERS</vt:lpstr>
      <vt:lpstr>1. THE SYSTEM</vt:lpstr>
      <vt:lpstr>TRAVEL</vt:lpstr>
      <vt:lpstr>WEBSITE USERS</vt:lpstr>
      <vt:lpstr>ADMIN</vt:lpstr>
      <vt:lpstr>CUSTOMER</vt:lpstr>
      <vt:lpstr>BUILDING BLOCKS OF THE WEBSITE</vt:lpstr>
      <vt:lpstr>TESTING</vt:lpstr>
      <vt:lpstr> SYSTEM TESTING</vt:lpstr>
      <vt:lpstr>TOOLS USED</vt:lpstr>
      <vt:lpstr>TYPES OF TESTING</vt:lpstr>
      <vt:lpstr>PENETRATION TESTING</vt:lpstr>
      <vt:lpstr>SQLMAP</vt:lpstr>
      <vt:lpstr>PowerPoint Presentation</vt:lpstr>
      <vt:lpstr>PowerPoint Presentation</vt:lpstr>
      <vt:lpstr>SECURITY TESTING</vt:lpstr>
      <vt:lpstr>PowerPoint Presentation</vt:lpstr>
      <vt:lpstr>PowerPoint Presentation</vt:lpstr>
      <vt:lpstr>LOAD TESTING</vt:lpstr>
      <vt:lpstr>PowerPoint Presentation</vt:lpstr>
      <vt:lpstr>PowerPoint Presentation</vt:lpstr>
      <vt:lpstr>PowerPoint Presentation</vt:lpstr>
      <vt:lpstr>STRESS TESTING</vt:lpstr>
      <vt:lpstr>PowerPoint Presentation</vt:lpstr>
      <vt:lpstr>PERFORMANCE TESTING</vt:lpstr>
      <vt:lpstr>PowerPoint Presentation</vt:lpstr>
      <vt:lpstr>PowerPoint Presentation</vt:lpstr>
      <vt:lpstr>PowerPoint Presentation</vt:lpstr>
      <vt:lpstr>PowerPoint Presentation</vt:lpstr>
      <vt:lpstr>USABILITY TESTING</vt:lpstr>
      <vt:lpstr>CROSS-BROWSER COMPATABILITY</vt:lpstr>
      <vt:lpstr>SELENIUM TESTS </vt:lpstr>
      <vt:lpstr>CATEGORY TEST</vt:lpstr>
      <vt:lpstr>ADDING CATEGORY </vt:lpstr>
      <vt:lpstr>ADDING PACKAGE</vt:lpstr>
      <vt:lpstr>ADDING PACKAGE</vt:lpstr>
      <vt:lpstr>TESTING</vt:lpstr>
      <vt:lpstr>WHITE BOX TESTING:</vt:lpstr>
      <vt:lpstr>TESTS</vt:lpstr>
      <vt:lpstr>BLACK BOX TESTING:</vt:lpstr>
      <vt:lpstr>TESTS</vt:lpstr>
      <vt:lpstr>CATEGORY TEST</vt:lpstr>
      <vt:lpstr>ADDING CATEGORY </vt:lpstr>
      <vt:lpstr>Adding Package</vt:lpstr>
      <vt:lpstr>ADDING PACKAGE</vt:lpstr>
      <vt:lpstr>TESTING</vt:lpstr>
      <vt:lpstr>BUGS</vt:lpstr>
      <vt:lpstr>BUG#01 </vt:lpstr>
      <vt:lpstr>BUG#02 </vt:lpstr>
      <vt:lpstr>BUG#03 </vt:lpstr>
      <vt:lpstr>BUG#04 </vt:lpstr>
      <vt:lpstr>BUG#05 </vt:lpstr>
      <vt:lpstr>BUG#06 </vt:lpstr>
      <vt:lpstr>BUG#07</vt:lpstr>
      <vt:lpstr>BUG#08 </vt:lpstr>
      <vt:lpstr>CONCLUSION</vt:lpstr>
      <vt:lpstr>CHALLENGES FACED</vt:lpstr>
      <vt:lpstr>FUTURE IMPROVEMENTS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Quality Engineering</dc:title>
  <dc:creator>Abdul Qayyum</dc:creator>
  <cp:lastModifiedBy>Abdul Qayyum</cp:lastModifiedBy>
  <cp:revision>13</cp:revision>
  <dcterms:modified xsi:type="dcterms:W3CDTF">2019-05-09T04:20:59Z</dcterms:modified>
</cp:coreProperties>
</file>